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27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ka611/Data-Science-Capstone-Project1/blob/1b2c9a31b9c5aa413d8659720db49c19a13c528a/labs-jupyter-spacex-data_wrangling_jupyterlite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ka611/Data-Science-Capstone-Project1/blob/f7d9941b8b250324304ebba7643a03c99da63592/jupyter-labs-eda-dataviz.ipynb.jupyterlite_Fina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ka611/Data-Science-Capstone-Project1/blob/f7d9941b8b250324304ebba7643a03c99da63592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ka611/Data-Science-Capstone-Project1/blob/08808110a447370eb893a451e2568937465f1752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ka611/Data-Science-Capstone-Project1/blob/9e9cde4cc0029fddf9d7346c1e52beab90fae593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ka611/Data-Science-Capstone-Project1/blob/2b5c493ea75842e4d56ed3d7d5f77be7f9892545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ka611/Data-Science-Capstone-Project1/blob/3a7ff313ca3a342f3a0374954536c783f7801419/jupyter-labs-spacex-data-collection-api-fina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launches/pas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ka611/Data-Science-Capstone-Project1/blob/fcbf3f19f9b0693a05c9e0b166fdf67f689fc7bd/jupyter-labs-webscraping_fina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1264334" cy="4351338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Wranling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is used to perform 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(EDA), encoding categorical features and determine training and test data sets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process includes following steps:</a:t>
            </a:r>
          </a:p>
          <a:p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https://github.com/Inka611/Data-Science-Capstone-Project1/blob/1b2c9a31b9c5aa413d8659720db49c19a13c528a/labs-jupyter-spacex-data_wrangling_jupyterlite.jupyterlite.ipynb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A2B669DD-E29E-9334-900D-05F43C1B1D67}"/>
              </a:ext>
            </a:extLst>
          </p:cNvPr>
          <p:cNvSpPr/>
          <p:nvPr/>
        </p:nvSpPr>
        <p:spPr>
          <a:xfrm>
            <a:off x="1052413" y="2785240"/>
            <a:ext cx="3540609" cy="1839311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1. Calculate the number of launches on each site and the number and occurrence of each orbit: </a:t>
            </a:r>
          </a:p>
          <a:p>
            <a:pPr algn="ctr"/>
            <a:r>
              <a:rPr lang="en-GB" dirty="0" err="1">
                <a:solidFill>
                  <a:schemeClr val="tx1"/>
                </a:solidFill>
              </a:rPr>
              <a:t>df</a:t>
            </a:r>
            <a:r>
              <a:rPr lang="en-GB" dirty="0">
                <a:solidFill>
                  <a:schemeClr val="tx1"/>
                </a:solidFill>
              </a:rPr>
              <a:t>['</a:t>
            </a:r>
            <a:r>
              <a:rPr lang="en-GB" dirty="0" err="1">
                <a:solidFill>
                  <a:schemeClr val="tx1"/>
                </a:solidFill>
              </a:rPr>
              <a:t>LaunchSite</a:t>
            </a:r>
            <a:r>
              <a:rPr lang="en-GB" dirty="0">
                <a:solidFill>
                  <a:schemeClr val="tx1"/>
                </a:solidFill>
              </a:rPr>
              <a:t>'].</a:t>
            </a:r>
            <a:r>
              <a:rPr lang="en-GB" dirty="0" err="1">
                <a:solidFill>
                  <a:schemeClr val="tx1"/>
                </a:solidFill>
              </a:rPr>
              <a:t>value_counts</a:t>
            </a:r>
            <a:r>
              <a:rPr lang="en-GB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11424B4C-F67D-30A2-5F7F-EED31190340A}"/>
              </a:ext>
            </a:extLst>
          </p:cNvPr>
          <p:cNvSpPr/>
          <p:nvPr/>
        </p:nvSpPr>
        <p:spPr>
          <a:xfrm>
            <a:off x="4803229" y="2785241"/>
            <a:ext cx="3911544" cy="1944414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200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algn="just"/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2. Create a landing outcome label from Outcome column</a:t>
            </a:r>
            <a:r>
              <a:rPr lang="ru-RU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: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apple-system"/>
            </a:endParaRPr>
          </a:p>
          <a:p>
            <a:pPr algn="just"/>
            <a:r>
              <a:rPr lang="en-GB" sz="12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landing_class</a:t>
            </a:r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=[]</a:t>
            </a:r>
          </a:p>
          <a:p>
            <a:pPr algn="just"/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for </a:t>
            </a:r>
            <a:r>
              <a:rPr lang="en-GB" sz="12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oj</a:t>
            </a:r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 in </a:t>
            </a:r>
            <a:r>
              <a:rPr lang="en-GB" sz="12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df</a:t>
            </a:r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['Outcome']:</a:t>
            </a:r>
          </a:p>
          <a:p>
            <a:pPr algn="just"/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    if </a:t>
            </a:r>
            <a:r>
              <a:rPr lang="en-GB" sz="12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oj</a:t>
            </a:r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 in set(</a:t>
            </a:r>
            <a:r>
              <a:rPr lang="en-GB" sz="12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bad_outcomes</a:t>
            </a:r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):</a:t>
            </a:r>
          </a:p>
          <a:p>
            <a:pPr algn="just"/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        </a:t>
            </a:r>
            <a:r>
              <a:rPr lang="en-GB" sz="12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landing_class.append</a:t>
            </a:r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(0)</a:t>
            </a:r>
          </a:p>
          <a:p>
            <a:pPr algn="just"/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    else:</a:t>
            </a:r>
          </a:p>
          <a:p>
            <a:pPr algn="just"/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        </a:t>
            </a:r>
            <a:r>
              <a:rPr lang="en-GB" sz="12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landing_class.append</a:t>
            </a:r>
            <a:r>
              <a:rPr lang="en-GB" sz="12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(1)</a:t>
            </a:r>
          </a:p>
          <a:p>
            <a:pPr algn="just"/>
            <a:r>
              <a:rPr lang="en-GB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</a:t>
            </a:r>
            <a:r>
              <a:rPr lang="en-GB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['Class']=</a:t>
            </a:r>
            <a:r>
              <a:rPr lang="en-GB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landing_class</a:t>
            </a:r>
            <a:endParaRPr lang="en-GB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1ED1A3A-968B-5A3C-E3B5-2C3711E1293B}"/>
              </a:ext>
            </a:extLst>
          </p:cNvPr>
          <p:cNvSpPr/>
          <p:nvPr/>
        </p:nvSpPr>
        <p:spPr>
          <a:xfrm>
            <a:off x="8924980" y="2785240"/>
            <a:ext cx="2699461" cy="1839311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Export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datra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set to csv</a:t>
            </a:r>
            <a:r>
              <a:rPr lang="ru-RU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df.to_csv</a:t>
            </a:r>
            <a:r>
              <a:rPr lang="en-GB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("dataset_part_2.csv", index=False)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2359" y="1471448"/>
            <a:ext cx="10920248" cy="470551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https://github.com/Inka611/Data-Science-Capstone-Project1/blob/f7d9941b8b250324304ebba7643a03c99da63592/jupyter-labs-eda-dataviz.ipynb.jupyterlite_Final.ipynb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936FE3-F9F5-4281-D4E6-E8DCC2630921}"/>
              </a:ext>
            </a:extLst>
          </p:cNvPr>
          <p:cNvGrpSpPr/>
          <p:nvPr/>
        </p:nvGrpSpPr>
        <p:grpSpPr>
          <a:xfrm>
            <a:off x="770011" y="1471448"/>
            <a:ext cx="5076497" cy="2969033"/>
            <a:chOff x="1019503" y="1910593"/>
            <a:chExt cx="5076497" cy="29690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6FFEBA-158A-BEA8-D3FC-08782950B983}"/>
                </a:ext>
              </a:extLst>
            </p:cNvPr>
            <p:cNvSpPr/>
            <p:nvPr/>
          </p:nvSpPr>
          <p:spPr>
            <a:xfrm>
              <a:off x="1019503" y="1910593"/>
              <a:ext cx="5076497" cy="29555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E4C598-A35D-39D4-2346-6A89A300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503" y="1910594"/>
              <a:ext cx="3731173" cy="29555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808FA5-387B-39B9-650A-01DBFC404ACD}"/>
                </a:ext>
              </a:extLst>
            </p:cNvPr>
            <p:cNvSpPr txBox="1"/>
            <p:nvPr/>
          </p:nvSpPr>
          <p:spPr>
            <a:xfrm>
              <a:off x="4845269" y="2078859"/>
              <a:ext cx="1145628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For visualization of the relationship between Flight Number and Launch Site we used the scatterplot</a:t>
              </a:r>
              <a:endParaRPr lang="en-GB" sz="160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DD3A896-CB2F-FD51-BE1E-8A5EA46EA114}"/>
              </a:ext>
            </a:extLst>
          </p:cNvPr>
          <p:cNvSpPr/>
          <p:nvPr/>
        </p:nvSpPr>
        <p:spPr>
          <a:xfrm>
            <a:off x="6096000" y="1345324"/>
            <a:ext cx="5189611" cy="30951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9A84B0-B120-8E88-31AC-631F55332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07167"/>
            <a:ext cx="3775690" cy="31333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88AC12-0925-32D0-3872-50436BBD4692}"/>
              </a:ext>
            </a:extLst>
          </p:cNvPr>
          <p:cNvSpPr txBox="1"/>
          <p:nvPr/>
        </p:nvSpPr>
        <p:spPr>
          <a:xfrm>
            <a:off x="9854676" y="1471447"/>
            <a:ext cx="14649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line chart with x axis to be the extracted year and y axis to be the success rate demonstrates average success rate for years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9" y="1400783"/>
            <a:ext cx="9781572" cy="502642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were used to performed multiply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b="1" dirty="0">
                <a:latin typeface="-apple-system"/>
              </a:rPr>
              <a:t>U</a:t>
            </a:r>
            <a:r>
              <a:rPr lang="en-GB" sz="1600" b="1" i="0" dirty="0">
                <a:effectLst/>
                <a:latin typeface="-apple-system"/>
              </a:rPr>
              <a:t>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b="1" dirty="0">
                <a:latin typeface="-apple-system"/>
              </a:rPr>
              <a:t>T</a:t>
            </a:r>
            <a:r>
              <a:rPr lang="en-GB" sz="1600" b="1" i="0" dirty="0">
                <a:effectLst/>
                <a:latin typeface="-apple-system"/>
              </a:rPr>
              <a:t>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b="1" dirty="0">
                <a:latin typeface="-apple-system"/>
              </a:rPr>
              <a:t>A</a:t>
            </a:r>
            <a:r>
              <a:rPr lang="en-GB" sz="1600" b="1" i="0" dirty="0">
                <a:effectLst/>
                <a:latin typeface="-apple-system"/>
              </a:rPr>
              <a:t>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b="1" i="0" dirty="0">
                <a:effectLst/>
                <a:latin typeface="-apple-system"/>
              </a:rPr>
              <a:t>List the date when the first </a:t>
            </a:r>
            <a:r>
              <a:rPr lang="en-GB" sz="1600" b="1" i="0" dirty="0" err="1">
                <a:effectLst/>
                <a:latin typeface="-apple-system"/>
              </a:rPr>
              <a:t>succesful</a:t>
            </a:r>
            <a:r>
              <a:rPr lang="en-GB" sz="1600" b="1" i="0" dirty="0">
                <a:effectLst/>
                <a:latin typeface="-apple-system"/>
              </a:rPr>
              <a:t> landing outcome in ground pad was </a:t>
            </a:r>
            <a:r>
              <a:rPr lang="en-GB" sz="1600" b="1" i="0" dirty="0" err="1">
                <a:effectLst/>
                <a:latin typeface="-apple-system"/>
              </a:rPr>
              <a:t>acheived</a:t>
            </a:r>
            <a:r>
              <a:rPr lang="en-GB" sz="1600" b="1" i="0" dirty="0">
                <a:effectLst/>
                <a:latin typeface="-apple-system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b="1" i="0" dirty="0">
                <a:effectLst/>
                <a:latin typeface="-apple-system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b="1" dirty="0">
                <a:latin typeface="-apple-system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b="1" dirty="0">
                <a:latin typeface="-apple-system"/>
              </a:rPr>
              <a:t>List the names of the </a:t>
            </a:r>
            <a:r>
              <a:rPr lang="en-GB" sz="1600" b="1" dirty="0" err="1">
                <a:latin typeface="-apple-system"/>
              </a:rPr>
              <a:t>booster_versions</a:t>
            </a:r>
            <a:r>
              <a:rPr lang="en-GB" sz="1600" b="1" dirty="0">
                <a:latin typeface="-apple-system"/>
              </a:rPr>
              <a:t>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b="1" i="0" dirty="0">
                <a:effectLst/>
                <a:latin typeface="-apple-system"/>
              </a:rPr>
              <a:t>Rank the count of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Hub link to notebook: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https://github.com/Inka611/Data-Science-Capstone-Project1/blob/f7d9941b8b250324304ebba7643a03c99da63592/jupyter-labs-eda-sql-coursera_sqllite.ipynb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471613"/>
            <a:ext cx="8220786" cy="51814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build interactive Map with Folium were added objects: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(to mark each Launch Site)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(to mark each Launch site)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(to demonstrate distance between Launching place and nearest city)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 were marked by color</a:t>
            </a:r>
            <a:r>
              <a:rPr lang="be-BY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status of launch (failure or successful)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determine color of the line the new column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marker_color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by formula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spacex_df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['class'].apply(lambda x: 'green' if x==1 else 'red')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added to the data frame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was calculated by formula: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FCDBF-DC7A-A39A-67E4-02928E639CC3}"/>
              </a:ext>
            </a:extLst>
          </p:cNvPr>
          <p:cNvSpPr txBox="1"/>
          <p:nvPr/>
        </p:nvSpPr>
        <p:spPr>
          <a:xfrm>
            <a:off x="8954814" y="1723697"/>
            <a:ext cx="25855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Hub </a:t>
            </a:r>
            <a:r>
              <a:rPr lang="en-US" dirty="0" err="1"/>
              <a:t>link: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://github.com/Inka611/Data-Science-Capstone-Project1/blob/08808110a447370eb893a451e2568937465f1752/</a:t>
            </a:r>
            <a:r>
              <a:rPr lang="en-US" dirty="0" err="1">
                <a:hlinkClick r:id="rId3"/>
              </a:rPr>
              <a:t>lab_jupyter_launch_site_location.jupyterlite.ipynb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3E1332-B2E4-120B-48FD-811FC7DE0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69" y="4425418"/>
            <a:ext cx="3836475" cy="22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interactive dashboard was built by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in this project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dashboards contained pie chart to show total launches for each Launch Site and Scatter plots to show relationship between Outcome and Payload Mass for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dashboard user will have possibility to choose Launch Site from drop-down list and max and min for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https://github.com/Inka611/Data-Science-Capstone-Project1/blob/9e9cde4cc0029fddf9d7346c1e52beab90fae593/spacex_dash_app.py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24303"/>
            <a:ext cx="9781571" cy="532874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7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https://github.com/Inka611/Data-Science-Capstone-Project1/blob/2b5c493ea75842e4d56ed3d7d5f77be7f9892545/SpaceX_Machine_Learning_Prediction_Part_5.jupyterlite.ipynb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2DE8E1F2-F3CC-D78B-6EC9-935F0D566C01}"/>
              </a:ext>
            </a:extLst>
          </p:cNvPr>
          <p:cNvSpPr/>
          <p:nvPr/>
        </p:nvSpPr>
        <p:spPr>
          <a:xfrm>
            <a:off x="882869" y="1575378"/>
            <a:ext cx="5036235" cy="2218856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r>
              <a:rPr lang="en-US" dirty="0" err="1"/>
              <a:t>Bulding</a:t>
            </a:r>
            <a:r>
              <a:rPr lang="en-US" dirty="0"/>
              <a:t> model:</a:t>
            </a:r>
          </a:p>
          <a:p>
            <a:pPr algn="just"/>
            <a:r>
              <a:rPr lang="en-US" sz="1600" dirty="0"/>
              <a:t>- Load dataset by using Pandas and</a:t>
            </a:r>
          </a:p>
          <a:p>
            <a:pPr algn="just"/>
            <a:r>
              <a:rPr lang="en-US" sz="1600" dirty="0" err="1"/>
              <a:t>Numpy</a:t>
            </a:r>
            <a:endParaRPr lang="en-US" sz="1600" dirty="0"/>
          </a:p>
          <a:p>
            <a:pPr algn="just"/>
            <a:r>
              <a:rPr lang="en-US" sz="1600" dirty="0"/>
              <a:t>- Split entire data to training and test dataset</a:t>
            </a:r>
            <a:endParaRPr lang="en-GB" sz="1600" dirty="0"/>
          </a:p>
          <a:p>
            <a:pPr algn="just"/>
            <a:r>
              <a:rPr lang="en-GB" sz="1600" dirty="0"/>
              <a:t>- create a </a:t>
            </a:r>
            <a:r>
              <a:rPr lang="en-GB" sz="1600" dirty="0" err="1"/>
              <a:t>GridSearchCV</a:t>
            </a:r>
            <a:r>
              <a:rPr lang="en-GB" sz="1600" dirty="0"/>
              <a:t> different kind(Logical </a:t>
            </a:r>
            <a:r>
              <a:rPr lang="en-GB" sz="1600" dirty="0" err="1"/>
              <a:t>Regresion</a:t>
            </a:r>
            <a:r>
              <a:rPr lang="en-GB" sz="1600" dirty="0"/>
              <a:t>, Decision Tree, SVC, KNN) and fit it (</a:t>
            </a:r>
            <a:r>
              <a:rPr lang="en-GB" sz="1600" dirty="0" err="1"/>
              <a:t>mdl.fit</a:t>
            </a:r>
            <a:r>
              <a:rPr lang="en-GB" sz="1600" dirty="0"/>
              <a:t>(</a:t>
            </a:r>
            <a:r>
              <a:rPr lang="en-GB" sz="1600" dirty="0" err="1"/>
              <a:t>X_train</a:t>
            </a:r>
            <a:r>
              <a:rPr lang="en-GB" sz="1600" dirty="0"/>
              <a:t>, </a:t>
            </a:r>
            <a:r>
              <a:rPr lang="en-GB" sz="1600" dirty="0" err="1"/>
              <a:t>Y_train</a:t>
            </a:r>
            <a:r>
              <a:rPr lang="en-GB" sz="1600" dirty="0"/>
              <a:t>))</a:t>
            </a:r>
            <a:endParaRPr lang="en-US" sz="1600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361EA36-1621-12C4-BCF4-0D83D33A4A1F}"/>
              </a:ext>
            </a:extLst>
          </p:cNvPr>
          <p:cNvSpPr/>
          <p:nvPr/>
        </p:nvSpPr>
        <p:spPr>
          <a:xfrm>
            <a:off x="6390290" y="1628970"/>
            <a:ext cx="4596495" cy="2111671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dirty="0"/>
              <a:t>2. Evaluating Model:</a:t>
            </a:r>
          </a:p>
          <a:p>
            <a:pPr algn="just"/>
            <a:r>
              <a:rPr lang="en-GB" dirty="0"/>
              <a:t>-calculate accuracy for test data (</a:t>
            </a:r>
            <a:r>
              <a:rPr lang="en-GB" dirty="0" err="1"/>
              <a:t>mdl.score</a:t>
            </a:r>
            <a:r>
              <a:rPr lang="en-GB" dirty="0"/>
              <a:t>(</a:t>
            </a:r>
            <a:r>
              <a:rPr lang="en-GB" dirty="0" err="1"/>
              <a:t>X_test</a:t>
            </a:r>
            <a:r>
              <a:rPr lang="en-GB" dirty="0"/>
              <a:t>, </a:t>
            </a:r>
            <a:r>
              <a:rPr lang="en-GB" dirty="0" err="1"/>
              <a:t>Y_test</a:t>
            </a:r>
            <a:r>
              <a:rPr lang="en-GB" dirty="0"/>
              <a:t>))</a:t>
            </a:r>
          </a:p>
          <a:p>
            <a:pPr algn="just"/>
            <a:r>
              <a:rPr lang="en-GB" dirty="0"/>
              <a:t>-find best hyperparameters</a:t>
            </a:r>
          </a:p>
          <a:p>
            <a:pPr algn="just"/>
            <a:r>
              <a:rPr lang="en-GB" dirty="0"/>
              <a:t>-create confusion matrix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E2E3D55-8975-928B-FF44-1DCB847DD34B}"/>
              </a:ext>
            </a:extLst>
          </p:cNvPr>
          <p:cNvSpPr/>
          <p:nvPr/>
        </p:nvSpPr>
        <p:spPr>
          <a:xfrm>
            <a:off x="2750639" y="3993010"/>
            <a:ext cx="4060066" cy="134532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3.Improve and find the best model:</a:t>
            </a:r>
          </a:p>
          <a:p>
            <a:pPr algn="just"/>
            <a:r>
              <a:rPr lang="en-GB" dirty="0"/>
              <a:t>-create report by models</a:t>
            </a:r>
          </a:p>
          <a:p>
            <a:pPr algn="just"/>
            <a:r>
              <a:rPr lang="en-GB" dirty="0"/>
              <a:t>-choose model with the best accuracy</a:t>
            </a:r>
          </a:p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8B03DE-FD4F-666D-4C67-B90AC5FB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578" y="3921824"/>
            <a:ext cx="4704665" cy="15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4510"/>
            <a:ext cx="4027200" cy="43344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of Flight Number vs. Launch Site shows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amount at a launch site, the greater the success rate at a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 is launch with Class = 1 (orange circle),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 launch is launch with Class = 0 (blue circle)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776AA-108F-2BF5-0DCE-C6A35883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914" y="1650842"/>
            <a:ext cx="6272713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shows dependence between possibility of successful launch and payload mass for different launch site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possibility of successful launch increases for payload mass greater than 8000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A7869-5EA2-8D51-1D26-A289B525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46" y="1534509"/>
            <a:ext cx="6594575" cy="39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the most successful launches was for orbit type ‘ES-L1’, ‘GEO’, ‘HEO’.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74DAB-54E9-1DC3-CADA-5797DA186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32" y="1811662"/>
            <a:ext cx="6565861" cy="42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screenshot shows 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 dependence frequency of successful launches on Flight number and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5406C-43AA-6B7B-0B8E-69AAA75B2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248" y="1330898"/>
            <a:ext cx="5204919" cy="46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screenshot shows 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shows dependence frequency of successful launches on payload and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090E4-F1FB-3265-82FF-3FE0F0A45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000" y="1321135"/>
            <a:ext cx="5409543" cy="447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demonstrates average success rate by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shows that success rate was growing since 2013 year through 2017, but after 2017 year success rate decreased sharply. Restoring of growth of success rate was began in 2018 year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F0260-B40F-E677-B03D-EFA91A31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882" y="1345071"/>
            <a:ext cx="6195107" cy="43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ru-RU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ru-RU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ru-RU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order to extract data was used Python package sqlite3.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list of launch sites names was used SELECT DISTINCT statement. It returns list of tuples. The first element of each tuple is launch site 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18738-0658-0BB8-9A5F-D8030D515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25" y="2334281"/>
            <a:ext cx="68961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3986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the first 5 records was used SELECT statement with condition ‘LIKE CCA%’ and ‘LIMIT 5’. It returns list of tuples as on screenshot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element of tuple contain all fields of the SPACEXTBL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CFFAD-ACF2-0A58-4491-E7E93191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97" y="2190750"/>
            <a:ext cx="9058275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49D59-2156-1060-F2E1-CDF59ED05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97" y="3719638"/>
            <a:ext cx="9836306" cy="111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calculate the total payload carried by boosters from NASA was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query with condition for the Customer field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returns the tuple where the first element is total payload and the second is name of Customer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C0A48-EC2F-B7E4-2D49-9A1A80B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93" y="2615946"/>
            <a:ext cx="86106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D119D-142D-A467-F650-BCD86C72A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93" y="4615529"/>
            <a:ext cx="2409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calculate the average payload mass carried by booster version F9 v1.1 was used following 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returns tuple where the first element is average payload mass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48578-1126-8976-F141-35F38576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2556641"/>
            <a:ext cx="9248775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EA3DC-3515-16DB-240B-754F4A542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4194393"/>
            <a:ext cx="10668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find the dates of the first successful landing outcome on ground pad was used the following query with using Min function for Date field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returns tuple where the first element is the first date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9B9FA-6CF7-82D9-B078-1DBC2082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72" y="2577800"/>
            <a:ext cx="9067800" cy="409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68415-C4D2-D245-007F-58D133838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72" y="3739550"/>
            <a:ext cx="15716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get list the names of boosters which have successfully landed on drone ship and had payload mass greater than 4000 but less than 6000 was used the following query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ru-RU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returns list of tuples where the first element 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13163-87D5-CA97-DFDD-BD0526BB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09" y="3049299"/>
            <a:ext cx="8772525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A1EEA-51CD-DCA8-FB6F-181AC21C4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09" y="4551723"/>
            <a:ext cx="20859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20110" y="1481959"/>
            <a:ext cx="10394731" cy="51500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 were used in the project: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by using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 of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Predication by using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dashboards for visualization of data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analisys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817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calculate the total number of successful and failure mission outcomes was used the query with ‘UNION’ statement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ru-RU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returns list of tuples where the first element is number of outcomes, the second type of outcome: “Failure” or “Success”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40EF3-87A8-D046-0E05-F1F52380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85" y="2833775"/>
            <a:ext cx="9734550" cy="94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10D394-1ADB-CF13-B357-FE30FF7F5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97" y="5113512"/>
            <a:ext cx="18954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list the names of the booster which have carried the maximum payload mass is used query with subquery, where subquery returns value of maximum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ru-RU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ru-RU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22AEA-3C76-5086-88A4-157FE1F7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65" y="3074932"/>
            <a:ext cx="9039225" cy="66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E6340-BC2E-95CC-1D04-92785B0ED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218" y="4001294"/>
            <a:ext cx="26670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4EBB13-5963-75C1-779A-12775A235479}"/>
              </a:ext>
            </a:extLst>
          </p:cNvPr>
          <p:cNvSpPr txBox="1"/>
          <p:nvPr/>
        </p:nvSpPr>
        <p:spPr>
          <a:xfrm>
            <a:off x="1124607" y="3928213"/>
            <a:ext cx="664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returns list of tuples where the first element is booster version, the second is payload mass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get 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 is used following 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returns list of tuple where each tuple contains month, status of outcome, booster version and launch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C3BF7-BFD2-C3E9-4239-FC4B545AE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0" y="2630074"/>
            <a:ext cx="7915275" cy="100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69D0A-AEAD-7BC7-1C68-2D47B76DA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63" y="4377650"/>
            <a:ext cx="60769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returns the list of tuples ordered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descendence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3C4D7-0DF2-9156-889A-6A7070C41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03" y="3025487"/>
            <a:ext cx="9753600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F3670-07E0-2EC0-87A9-545CEC21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03" y="4569042"/>
            <a:ext cx="35337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All Launch Sites on a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B042A-9541-0BB2-2243-E93B1594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42" y="1460938"/>
            <a:ext cx="8051729" cy="4237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321DD-811B-9697-4F2A-9333F79FCC4F}"/>
              </a:ext>
            </a:extLst>
          </p:cNvPr>
          <p:cNvSpPr txBox="1"/>
          <p:nvPr/>
        </p:nvSpPr>
        <p:spPr>
          <a:xfrm>
            <a:off x="8975834" y="1452386"/>
            <a:ext cx="2446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screenshot contains the map with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markerss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each Launch Site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22684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Mark the success/failed launches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5CB9F-9DA5-5B72-1C16-B57BE218B88D}"/>
              </a:ext>
            </a:extLst>
          </p:cNvPr>
          <p:cNvSpPr txBox="1"/>
          <p:nvPr/>
        </p:nvSpPr>
        <p:spPr>
          <a:xfrm>
            <a:off x="9144000" y="1933903"/>
            <a:ext cx="2141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launch on this screenshot is marked by green, failed - red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AD05E-CE64-B562-20F6-9101EF503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1669327"/>
            <a:ext cx="8090466" cy="46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Distances between a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A04DE-72B3-00DC-6640-99B7EECBF755}"/>
              </a:ext>
            </a:extLst>
          </p:cNvPr>
          <p:cNvSpPr txBox="1"/>
          <p:nvPr/>
        </p:nvSpPr>
        <p:spPr>
          <a:xfrm>
            <a:off x="9595945" y="1870841"/>
            <a:ext cx="2144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poly line on this map shows distance to closest </a:t>
            </a:r>
            <a:r>
              <a:rPr lang="en-GB" dirty="0" err="1"/>
              <a:t>coasline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D0A53E-1F84-EAC1-6F77-0E1C9A2B4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19" y="1352876"/>
            <a:ext cx="9246226" cy="48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19090" y="1825625"/>
            <a:ext cx="323888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chart demonstrates success launches for all sites. It shows that KSC LC-39A had the most successful launches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09705" y="59744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aunch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uccess Count Pie Chart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17AD7-F85F-E894-5BC7-0EAACE35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14" y="1634697"/>
            <a:ext cx="74880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692166"/>
            <a:ext cx="10234820" cy="4235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 of this project is investigation how successful were launched of Falcon 9 rocket by company Space X to determine if their technology can be used for launch of rockets and calculate cost of 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we want to solve: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decide which method will be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opimal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estimation of launch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determine the best parameters for successful landing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determine cost of each launch</a:t>
            </a:r>
          </a:p>
          <a:p>
            <a:pPr lvl="1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42411" y="1825625"/>
            <a:ext cx="274319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chart demonstrates proportion between successful and failed launches for most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 (CCAFS SLC-40)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for Highest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aunch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uccess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CD95C-8C58-F528-959C-76F1AD971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71" y="1699332"/>
            <a:ext cx="7294181" cy="42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6683" y="1749930"/>
            <a:ext cx="289201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scatterplot demonstrates all successful launches with payload between 2000 and 5000 by booster version categories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517762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for all sites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34F15-E84E-D22F-998D-EBE9D2AC7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72" y="1825624"/>
            <a:ext cx="8636511" cy="39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 flipH="1">
            <a:off x="8618481" y="1513489"/>
            <a:ext cx="3121573" cy="4351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Following table and Bar chart demonstrate best accuracy and parameters for each classification model (Logistic Regression, SVM, Decision Tree and KNN)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these reports the model which has the highest classification accuracy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9AFBD-A2FC-E401-0989-823BA310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996204"/>
            <a:ext cx="7315200" cy="24310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3F607C-E01F-04D1-CE35-94928677F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1600200"/>
            <a:ext cx="7512141" cy="22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23890" y="1608083"/>
            <a:ext cx="2848303" cy="42609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b="0" i="0" dirty="0">
                <a:solidFill>
                  <a:srgbClr val="242424"/>
                </a:solidFill>
                <a:effectLst/>
                <a:latin typeface="source-serif-pro"/>
              </a:rPr>
              <a:t>A </a:t>
            </a:r>
            <a:r>
              <a:rPr lang="en-GB" sz="1600" b="1" i="0" dirty="0">
                <a:solidFill>
                  <a:srgbClr val="242424"/>
                </a:solidFill>
                <a:effectLst/>
                <a:latin typeface="source-serif-pro"/>
              </a:rPr>
              <a:t>Confusion matrix</a:t>
            </a:r>
            <a:r>
              <a:rPr lang="en-GB" sz="1600" b="0" i="0" dirty="0">
                <a:solidFill>
                  <a:srgbClr val="242424"/>
                </a:solidFill>
                <a:effectLst/>
                <a:latin typeface="source-serif-pro"/>
              </a:rPr>
              <a:t> is </a:t>
            </a:r>
            <a:r>
              <a:rPr lang="en-GB" sz="1600" b="1" i="1" dirty="0">
                <a:solidFill>
                  <a:srgbClr val="242424"/>
                </a:solidFill>
                <a:effectLst/>
                <a:latin typeface="source-serif-pro"/>
              </a:rPr>
              <a:t>matrix</a:t>
            </a:r>
            <a:r>
              <a:rPr lang="en-GB" sz="1600" b="0" i="0" dirty="0">
                <a:solidFill>
                  <a:srgbClr val="242424"/>
                </a:solidFill>
                <a:effectLst/>
                <a:latin typeface="source-serif-pro"/>
              </a:rPr>
              <a:t> used for evaluating the </a:t>
            </a:r>
            <a:r>
              <a:rPr lang="en-GB" sz="1600" b="1" i="0" dirty="0">
                <a:solidFill>
                  <a:srgbClr val="242424"/>
                </a:solidFill>
                <a:effectLst/>
                <a:latin typeface="source-serif-pro"/>
              </a:rPr>
              <a:t>performance of a classification model. </a:t>
            </a:r>
            <a:r>
              <a:rPr lang="en-GB" sz="1600" i="0" dirty="0">
                <a:solidFill>
                  <a:srgbClr val="242424"/>
                </a:solidFill>
                <a:effectLst/>
                <a:latin typeface="source-serif-pro"/>
              </a:rPr>
              <a:t>A good model </a:t>
            </a:r>
            <a:r>
              <a:rPr lang="en-GB" sz="1600" dirty="0">
                <a:solidFill>
                  <a:srgbClr val="242424"/>
                </a:solidFill>
                <a:latin typeface="source-serif-pro"/>
              </a:rPr>
              <a:t>should have high true  positive (TP) rate and low true negative (TN)</a:t>
            </a:r>
            <a:endParaRPr lang="en-GB" sz="1600" b="1" i="0" dirty="0">
              <a:solidFill>
                <a:srgbClr val="242424"/>
              </a:solidFill>
              <a:effectLst/>
              <a:latin typeface="source-serif-pr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dirty="0">
                <a:solidFill>
                  <a:srgbClr val="242424"/>
                </a:solidFill>
                <a:latin typeface="source-serif-pro"/>
              </a:rPr>
              <a:t>The </a:t>
            </a:r>
            <a:r>
              <a:rPr lang="en-GB" sz="1600" dirty="0" err="1">
                <a:solidFill>
                  <a:srgbClr val="242424"/>
                </a:solidFill>
                <a:latin typeface="source-serif-pro"/>
              </a:rPr>
              <a:t>Desicion</a:t>
            </a:r>
            <a:r>
              <a:rPr lang="en-GB" sz="1600" dirty="0">
                <a:solidFill>
                  <a:srgbClr val="242424"/>
                </a:solidFill>
                <a:latin typeface="source-serif-pro"/>
              </a:rPr>
              <a:t> Tree model </a:t>
            </a:r>
            <a:r>
              <a:rPr lang="en-GB" sz="1600" b="0" i="0" dirty="0">
                <a:solidFill>
                  <a:srgbClr val="242424"/>
                </a:solidFill>
                <a:effectLst/>
                <a:latin typeface="source-serif-pro"/>
              </a:rPr>
              <a:t>has </a:t>
            </a:r>
            <a:r>
              <a:rPr lang="en-GB" sz="1600" b="1" i="1" dirty="0">
                <a:solidFill>
                  <a:srgbClr val="242424"/>
                </a:solidFill>
                <a:effectLst/>
                <a:latin typeface="source-serif-pro"/>
              </a:rPr>
              <a:t>TP </a:t>
            </a:r>
            <a:r>
              <a:rPr lang="ru-RU" sz="1600" b="1" i="1" dirty="0">
                <a:solidFill>
                  <a:srgbClr val="242424"/>
                </a:solidFill>
                <a:effectLst/>
                <a:latin typeface="source-serif-pro"/>
              </a:rPr>
              <a:t>=</a:t>
            </a:r>
            <a:r>
              <a:rPr lang="en-GB" sz="1600" b="1" i="1" dirty="0">
                <a:solidFill>
                  <a:srgbClr val="242424"/>
                </a:solidFill>
                <a:effectLst/>
                <a:latin typeface="source-serif-pro"/>
              </a:rPr>
              <a:t> 10, TN </a:t>
            </a:r>
            <a:r>
              <a:rPr lang="ru-RU" sz="1600" b="1" i="1" dirty="0">
                <a:solidFill>
                  <a:srgbClr val="242424"/>
                </a:solidFill>
                <a:effectLst/>
                <a:latin typeface="source-serif-pro"/>
              </a:rPr>
              <a:t>=</a:t>
            </a:r>
            <a:r>
              <a:rPr lang="en-GB" sz="1600" b="1" i="1" dirty="0">
                <a:solidFill>
                  <a:srgbClr val="242424"/>
                </a:solidFill>
                <a:effectLst/>
                <a:latin typeface="source-serif-pro"/>
              </a:rPr>
              <a:t> 7</a:t>
            </a:r>
            <a:r>
              <a:rPr lang="en-GB" sz="1600" b="0" i="0" dirty="0">
                <a:solidFill>
                  <a:srgbClr val="242424"/>
                </a:solidFill>
                <a:effectLst/>
                <a:latin typeface="source-serif-pro"/>
              </a:rPr>
              <a:t>, and false positive rate and false negative rate as 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89D9D-380D-EC3D-EB9B-3B2B3A74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28" y="1437290"/>
            <a:ext cx="6690196" cy="53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19379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orbit types for launches are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‘ES-L1’, ‘GEO’, ‘HEO’.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was growing since 2013 year through 2017, but after 2017 year success rate decreased sharply. Restoring of growth of success rate was began in 2018 year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machine learning algorithm for classification is 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from NASA is 45596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67255" y="1881352"/>
            <a:ext cx="10518356" cy="43295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8386"/>
            <a:ext cx="10687961" cy="538429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There are some ways to collect data for project: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REST API technology  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 and using 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package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 data for the Falcon 9 only and one-hot encoding for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 used Line Regression, Decision Tree, Logistic Regression et</a:t>
            </a:r>
            <a:r>
              <a:rPr lang="en-GB" sz="5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39614"/>
            <a:ext cx="10515600" cy="50870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There are some ways to collect data for project: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REST API technology  (</a:t>
            </a: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api.spacexdata.com/v4/launches/past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 and using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cleaning 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285750" lvl="1" indent="-285750" algn="just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 order to use REST API for collection data we used the Python libraries: </a:t>
            </a:r>
          </a:p>
          <a:p>
            <a:pPr marL="0" lvl="1" indent="0" algn="just">
              <a:lnSpc>
                <a:spcPct val="120000"/>
              </a:lnSpc>
              <a:spcBef>
                <a:spcPts val="1400"/>
              </a:spcBef>
              <a:buNone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json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function to extract data,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json_normalize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() to transformed result and write it to the pandas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 marL="0" lvl="1" indent="0" algn="just">
              <a:lnSpc>
                <a:spcPct val="120000"/>
              </a:lnSpc>
              <a:spcBef>
                <a:spcPts val="1400"/>
              </a:spcBef>
              <a:buNone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finalize of collection data was checked for missing values and updated where necessary.</a:t>
            </a:r>
          </a:p>
          <a:p>
            <a:pPr marL="285750" lvl="1" indent="-285750" algn="just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 order to use web scrapping we used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library to parse data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extractedas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HTML table and convert to the pandas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16460" y="1792288"/>
            <a:ext cx="6470740" cy="491331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5199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REST API: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rocket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result using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Cleaning data (remove rows with multiply cores, payloads, convert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data_utc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data_type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format)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https://github.com/Inka611/Data-Science-Capstone-Project1/blob/3a7ff313ca3a342f3a0374954536c783f7801419/jupyter-labs-spacex-data-collection-api-final.ipynb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C1FFD0CD-A846-1476-BE95-1C68D810A17A}"/>
              </a:ext>
            </a:extLst>
          </p:cNvPr>
          <p:cNvSpPr/>
          <p:nvPr/>
        </p:nvSpPr>
        <p:spPr>
          <a:xfrm>
            <a:off x="5696607" y="2081048"/>
            <a:ext cx="5990896" cy="749175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F9F49-4F48-C44B-CCD6-4736164EAED4}"/>
              </a:ext>
            </a:extLst>
          </p:cNvPr>
          <p:cNvSpPr txBox="1"/>
          <p:nvPr/>
        </p:nvSpPr>
        <p:spPr>
          <a:xfrm>
            <a:off x="5833242" y="2091559"/>
            <a:ext cx="5025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Get requests for rocket launch data using Rest API</a:t>
            </a:r>
            <a:r>
              <a:rPr lang="en-GB" b="1" dirty="0"/>
              <a:t>: </a:t>
            </a:r>
            <a:r>
              <a:rPr lang="en-GB" sz="1200" dirty="0" err="1"/>
              <a:t>spacex_url</a:t>
            </a:r>
            <a:r>
              <a:rPr lang="en-GB" sz="1200" dirty="0"/>
              <a:t>=</a:t>
            </a:r>
            <a:r>
              <a:rPr lang="en-GB" sz="1200" dirty="0">
                <a:hlinkClick r:id="rId4"/>
              </a:rPr>
              <a:t>https://api.spacexdata.com/v4/launches/past</a:t>
            </a:r>
            <a:endParaRPr lang="en-GB" sz="1200" dirty="0"/>
          </a:p>
          <a:p>
            <a:r>
              <a:rPr lang="en-GB" sz="1200" dirty="0"/>
              <a:t>response = </a:t>
            </a:r>
            <a:r>
              <a:rPr lang="en-GB" sz="1200" dirty="0" err="1"/>
              <a:t>requests.get</a:t>
            </a:r>
            <a:r>
              <a:rPr lang="en-GB" sz="1200" dirty="0"/>
              <a:t>(</a:t>
            </a:r>
            <a:r>
              <a:rPr lang="en-GB" sz="1200" dirty="0" err="1"/>
              <a:t>spacex_url</a:t>
            </a:r>
            <a:r>
              <a:rPr lang="en-GB" sz="1200" dirty="0"/>
              <a:t>)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8D3EE595-FCD9-16FD-F857-FC8BD483AFC0}"/>
              </a:ext>
            </a:extLst>
          </p:cNvPr>
          <p:cNvSpPr/>
          <p:nvPr/>
        </p:nvSpPr>
        <p:spPr>
          <a:xfrm>
            <a:off x="5696607" y="2898227"/>
            <a:ext cx="6074979" cy="948559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>
                <a:solidFill>
                  <a:schemeClr val="tx1"/>
                </a:solidFill>
              </a:rPr>
              <a:t>Use </a:t>
            </a:r>
            <a:r>
              <a:rPr lang="en-GB" sz="1600" b="1" dirty="0" err="1">
                <a:solidFill>
                  <a:schemeClr val="tx1"/>
                </a:solidFill>
              </a:rPr>
              <a:t>json_normalize</a:t>
            </a:r>
            <a:r>
              <a:rPr lang="en-GB" sz="1600" b="1" dirty="0">
                <a:solidFill>
                  <a:schemeClr val="tx1"/>
                </a:solidFill>
              </a:rPr>
              <a:t> </a:t>
            </a:r>
            <a:r>
              <a:rPr lang="en-GB" sz="1600" b="1" dirty="0" err="1">
                <a:solidFill>
                  <a:schemeClr val="tx1"/>
                </a:solidFill>
              </a:rPr>
              <a:t>meethod</a:t>
            </a:r>
            <a:r>
              <a:rPr lang="en-GB" sz="1600" b="1" dirty="0">
                <a:solidFill>
                  <a:schemeClr val="tx1"/>
                </a:solidFill>
              </a:rPr>
              <a:t> to convert the </a:t>
            </a:r>
            <a:r>
              <a:rPr lang="en-GB" sz="1600" b="1" dirty="0" err="1">
                <a:solidFill>
                  <a:schemeClr val="tx1"/>
                </a:solidFill>
              </a:rPr>
              <a:t>json</a:t>
            </a:r>
            <a:r>
              <a:rPr lang="en-GB" sz="1600" b="1" dirty="0">
                <a:solidFill>
                  <a:schemeClr val="tx1"/>
                </a:solidFill>
              </a:rPr>
              <a:t> result into a </a:t>
            </a:r>
            <a:r>
              <a:rPr lang="en-GB" sz="1600" b="1" dirty="0" err="1">
                <a:solidFill>
                  <a:schemeClr val="tx1"/>
                </a:solidFill>
              </a:rPr>
              <a:t>dataframe</a:t>
            </a:r>
            <a:endParaRPr lang="en-GB" sz="1600" b="1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r1 = </a:t>
            </a:r>
            <a:r>
              <a:rPr lang="en-GB" sz="1200" dirty="0" err="1">
                <a:solidFill>
                  <a:schemeClr val="tx1"/>
                </a:solidFill>
              </a:rPr>
              <a:t>response.json</a:t>
            </a:r>
            <a:r>
              <a:rPr lang="en-GB" sz="1200" dirty="0">
                <a:solidFill>
                  <a:schemeClr val="tx1"/>
                </a:solidFill>
              </a:rPr>
              <a:t>()</a:t>
            </a:r>
          </a:p>
          <a:p>
            <a:r>
              <a:rPr lang="en-GB" sz="1200" dirty="0">
                <a:solidFill>
                  <a:schemeClr val="tx1"/>
                </a:solidFill>
              </a:rPr>
              <a:t>data = </a:t>
            </a:r>
            <a:r>
              <a:rPr lang="en-GB" sz="1200" dirty="0" err="1">
                <a:solidFill>
                  <a:schemeClr val="tx1"/>
                </a:solidFill>
              </a:rPr>
              <a:t>pd.json_normalize</a:t>
            </a:r>
            <a:r>
              <a:rPr lang="en-GB" sz="1200" dirty="0">
                <a:solidFill>
                  <a:schemeClr val="tx1"/>
                </a:solidFill>
              </a:rPr>
              <a:t>(r1)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89379EC3-EC0D-13F9-5526-29092ED7ABDA}"/>
              </a:ext>
            </a:extLst>
          </p:cNvPr>
          <p:cNvSpPr/>
          <p:nvPr/>
        </p:nvSpPr>
        <p:spPr>
          <a:xfrm>
            <a:off x="5696607" y="4027778"/>
            <a:ext cx="6074979" cy="2572719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Take a subset of our </a:t>
            </a:r>
            <a:r>
              <a:rPr lang="en-GB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dataframe</a:t>
            </a:r>
            <a:r>
              <a:rPr lang="en-GB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keeping only the features we want</a:t>
            </a:r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GB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rows with multiple cores because those are falcon rockets with 2 extra rocket boosters and rows that have multiple payloads in a single rocket.</a:t>
            </a:r>
          </a:p>
          <a:p>
            <a:pPr algn="just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= data[data['cores'].map(</a:t>
            </a:r>
            <a:r>
              <a:rPr lang="en-GB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</a:t>
            </a:r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)==1]</a:t>
            </a:r>
          </a:p>
          <a:p>
            <a:pPr algn="just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= data[data['payloads'].map(</a:t>
            </a:r>
            <a:r>
              <a:rPr lang="en-GB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</a:t>
            </a:r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)==1]</a:t>
            </a:r>
          </a:p>
          <a:p>
            <a:pPr algn="just"/>
            <a:r>
              <a:rPr lang="en-GB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 the single value in the list and replace the feature.</a:t>
            </a:r>
          </a:p>
          <a:p>
            <a:pPr algn="just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data['cores'] = data['cores'].map(lambda x : x[0])</a:t>
            </a:r>
          </a:p>
          <a:p>
            <a:pPr algn="just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data['payloads'] = data['payloads'].map(lambda x : x[0])</a:t>
            </a:r>
          </a:p>
          <a:p>
            <a:pPr algn="just"/>
            <a:r>
              <a:rPr lang="en-GB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convert the </a:t>
            </a:r>
            <a:r>
              <a:rPr lang="en-GB" sz="12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date_utc</a:t>
            </a:r>
            <a:r>
              <a:rPr lang="en-GB" sz="12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a datetime datatype and then extracting the date leaving the time</a:t>
            </a:r>
          </a:p>
          <a:p>
            <a:pPr algn="just"/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data['date'] = </a:t>
            </a:r>
            <a:r>
              <a:rPr lang="en-GB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pd.to_datetime</a:t>
            </a:r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(data['</a:t>
            </a:r>
            <a:r>
              <a:rPr lang="en-GB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date_utc</a:t>
            </a:r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']).</a:t>
            </a:r>
            <a:r>
              <a:rPr lang="en-GB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dt.date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92288"/>
            <a:ext cx="4779451" cy="47451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using Web scraping: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400" b="0" i="0" dirty="0">
                <a:effectLst/>
                <a:latin typeface="-apple-system"/>
              </a:rPr>
              <a:t>By using HTTP GET method to request the Falcon9 Launch HTML page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a </a:t>
            </a:r>
            <a:r>
              <a:rPr lang="en-GB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from the HTML response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a data frame by parsing the launch HTML tables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Export to 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https://github.com/Inka611/Data-Science-Capstone-Project1/blob/fcbf3f19f9b0693a05c9e0b166fdf67f689fc7bd/jupyter-labs-webscraping_final.ipynb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81871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8B1FC84-943F-A6EE-CBCA-313316AE468C}"/>
              </a:ext>
            </a:extLst>
          </p:cNvPr>
          <p:cNvSpPr/>
          <p:nvPr/>
        </p:nvSpPr>
        <p:spPr>
          <a:xfrm>
            <a:off x="5990897" y="1933903"/>
            <a:ext cx="5278691" cy="1135118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static_url</a:t>
            </a:r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https://en.wikipedia.org/w/index.php?title=List_of_Falcon_9_and_Falcon_Heavy_launches&amp;oldid=1027686922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use </a:t>
            </a:r>
            <a:r>
              <a:rPr lang="en-GB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requests.get</a:t>
            </a:r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method with the provided </a:t>
            </a:r>
            <a:r>
              <a:rPr lang="en-GB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static_url</a:t>
            </a:r>
            <a:endParaRPr lang="en-GB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assign the response to a object</a:t>
            </a:r>
          </a:p>
          <a:p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response=</a:t>
            </a:r>
            <a:r>
              <a:rPr lang="en-GB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requests.get</a:t>
            </a:r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GB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static_url</a:t>
            </a:r>
            <a:r>
              <a:rPr lang="en-GB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0F79546-297E-82B6-006A-460EBC9BECA3}"/>
              </a:ext>
            </a:extLst>
          </p:cNvPr>
          <p:cNvSpPr/>
          <p:nvPr/>
        </p:nvSpPr>
        <p:spPr>
          <a:xfrm>
            <a:off x="6001417" y="3202875"/>
            <a:ext cx="5278690" cy="586105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# Use </a:t>
            </a:r>
            <a:r>
              <a:rPr lang="en-GB" sz="1200" dirty="0" err="1">
                <a:solidFill>
                  <a:schemeClr val="tx1"/>
                </a:solidFill>
              </a:rPr>
              <a:t>BeautifulSoup</a:t>
            </a:r>
            <a:r>
              <a:rPr lang="en-GB" sz="1200" dirty="0">
                <a:solidFill>
                  <a:schemeClr val="tx1"/>
                </a:solidFill>
              </a:rPr>
              <a:t>() to create a </a:t>
            </a:r>
            <a:r>
              <a:rPr lang="en-GB" sz="1200" dirty="0" err="1">
                <a:solidFill>
                  <a:schemeClr val="tx1"/>
                </a:solidFill>
              </a:rPr>
              <a:t>BeautifulSoup</a:t>
            </a:r>
            <a:r>
              <a:rPr lang="en-GB" sz="1200" dirty="0">
                <a:solidFill>
                  <a:schemeClr val="tx1"/>
                </a:solidFill>
              </a:rPr>
              <a:t> object from a response text content</a:t>
            </a:r>
          </a:p>
          <a:p>
            <a:r>
              <a:rPr lang="en-GB" sz="1200" dirty="0">
                <a:solidFill>
                  <a:schemeClr val="tx1"/>
                </a:solidFill>
              </a:rPr>
              <a:t>soup = </a:t>
            </a:r>
            <a:r>
              <a:rPr lang="en-GB" sz="1200" dirty="0" err="1">
                <a:solidFill>
                  <a:schemeClr val="tx1"/>
                </a:solidFill>
              </a:rPr>
              <a:t>BeautifulSoup</a:t>
            </a:r>
            <a:r>
              <a:rPr lang="en-GB" sz="1200" dirty="0">
                <a:solidFill>
                  <a:schemeClr val="tx1"/>
                </a:solidFill>
              </a:rPr>
              <a:t>(</a:t>
            </a:r>
            <a:r>
              <a:rPr lang="en-GB" sz="1200" dirty="0" err="1">
                <a:solidFill>
                  <a:schemeClr val="tx1"/>
                </a:solidFill>
              </a:rPr>
              <a:t>response.text</a:t>
            </a:r>
            <a:r>
              <a:rPr lang="en-GB" sz="1200" dirty="0">
                <a:solidFill>
                  <a:schemeClr val="tx1"/>
                </a:solidFill>
              </a:rPr>
              <a:t>, '</a:t>
            </a:r>
            <a:r>
              <a:rPr lang="en-GB" sz="1200" dirty="0" err="1">
                <a:solidFill>
                  <a:schemeClr val="tx1"/>
                </a:solidFill>
              </a:rPr>
              <a:t>html.parser</a:t>
            </a:r>
            <a:r>
              <a:rPr lang="en-GB" sz="1200" dirty="0">
                <a:solidFill>
                  <a:schemeClr val="tx1"/>
                </a:solidFill>
              </a:rPr>
              <a:t>')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26FE6CF-0B1C-04C2-7E41-259ADAA73AF3}"/>
              </a:ext>
            </a:extLst>
          </p:cNvPr>
          <p:cNvSpPr/>
          <p:nvPr/>
        </p:nvSpPr>
        <p:spPr>
          <a:xfrm>
            <a:off x="6001417" y="3920359"/>
            <a:ext cx="5268171" cy="2078804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 err="1">
                <a:solidFill>
                  <a:schemeClr val="tx1"/>
                </a:solidFill>
              </a:rPr>
              <a:t>extracted_row</a:t>
            </a:r>
            <a:r>
              <a:rPr lang="en-GB" sz="1200" dirty="0">
                <a:solidFill>
                  <a:schemeClr val="tx1"/>
                </a:solidFill>
              </a:rPr>
              <a:t> = 0</a:t>
            </a:r>
          </a:p>
          <a:p>
            <a:r>
              <a:rPr lang="en-GB" sz="1200" dirty="0">
                <a:solidFill>
                  <a:schemeClr val="tx1"/>
                </a:solidFill>
              </a:rPr>
              <a:t>#Extract each table </a:t>
            </a:r>
          </a:p>
          <a:p>
            <a:r>
              <a:rPr lang="en-GB" sz="1200" dirty="0">
                <a:solidFill>
                  <a:schemeClr val="tx1"/>
                </a:solidFill>
              </a:rPr>
              <a:t>for </a:t>
            </a:r>
            <a:r>
              <a:rPr lang="en-GB" sz="1200" dirty="0" err="1">
                <a:solidFill>
                  <a:schemeClr val="tx1"/>
                </a:solidFill>
              </a:rPr>
              <a:t>table_number,table</a:t>
            </a:r>
            <a:r>
              <a:rPr lang="en-GB" sz="1200" dirty="0">
                <a:solidFill>
                  <a:schemeClr val="tx1"/>
                </a:solidFill>
              </a:rPr>
              <a:t> in enumerate(</a:t>
            </a:r>
            <a:r>
              <a:rPr lang="en-GB" sz="1200" dirty="0" err="1">
                <a:solidFill>
                  <a:schemeClr val="tx1"/>
                </a:solidFill>
              </a:rPr>
              <a:t>soup.find_all</a:t>
            </a:r>
            <a:r>
              <a:rPr lang="en-GB" sz="1200" dirty="0">
                <a:solidFill>
                  <a:schemeClr val="tx1"/>
                </a:solidFill>
              </a:rPr>
              <a:t>('table',"</a:t>
            </a:r>
            <a:r>
              <a:rPr lang="en-GB" sz="1200" dirty="0" err="1">
                <a:solidFill>
                  <a:schemeClr val="tx1"/>
                </a:solidFill>
              </a:rPr>
              <a:t>wikitable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plainrowheaders</a:t>
            </a:r>
            <a:r>
              <a:rPr lang="en-GB" sz="1200" dirty="0">
                <a:solidFill>
                  <a:schemeClr val="tx1"/>
                </a:solidFill>
              </a:rPr>
              <a:t> collapsible")):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# get table row 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for rows in </a:t>
            </a:r>
            <a:r>
              <a:rPr lang="en-GB" sz="1200" dirty="0" err="1">
                <a:solidFill>
                  <a:schemeClr val="tx1"/>
                </a:solidFill>
              </a:rPr>
              <a:t>table.find_all</a:t>
            </a:r>
            <a:r>
              <a:rPr lang="en-GB" sz="1200" dirty="0">
                <a:solidFill>
                  <a:schemeClr val="tx1"/>
                </a:solidFill>
              </a:rPr>
              <a:t>("tr"):</a:t>
            </a:r>
            <a:endParaRPr lang="ru-RU" sz="1200" dirty="0">
              <a:solidFill>
                <a:schemeClr val="tx1"/>
              </a:solidFill>
            </a:endParaRPr>
          </a:p>
          <a:p>
            <a:r>
              <a:rPr lang="ru-RU" sz="1200" dirty="0">
                <a:solidFill>
                  <a:schemeClr val="tx1"/>
                </a:solidFill>
              </a:rPr>
              <a:t>    </a:t>
            </a:r>
            <a:r>
              <a:rPr lang="en-GB" sz="1200" dirty="0">
                <a:solidFill>
                  <a:schemeClr val="tx1"/>
                </a:solidFill>
              </a:rPr>
              <a:t>if rows.th: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        if </a:t>
            </a:r>
            <a:r>
              <a:rPr lang="en-GB" sz="1200" dirty="0" err="1">
                <a:solidFill>
                  <a:schemeClr val="tx1"/>
                </a:solidFill>
              </a:rPr>
              <a:t>rows.th.string</a:t>
            </a:r>
            <a:r>
              <a:rPr lang="en-GB" sz="1200" dirty="0">
                <a:solidFill>
                  <a:schemeClr val="tx1"/>
                </a:solidFill>
              </a:rPr>
              <a:t>: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            </a:t>
            </a:r>
            <a:r>
              <a:rPr lang="en-GB" sz="1200" dirty="0" err="1">
                <a:solidFill>
                  <a:schemeClr val="tx1"/>
                </a:solidFill>
              </a:rPr>
              <a:t>flight_number</a:t>
            </a:r>
            <a:r>
              <a:rPr lang="en-GB" sz="1200" dirty="0">
                <a:solidFill>
                  <a:schemeClr val="tx1"/>
                </a:solidFill>
              </a:rPr>
              <a:t>=</a:t>
            </a:r>
            <a:r>
              <a:rPr lang="en-GB" sz="1200" dirty="0" err="1">
                <a:solidFill>
                  <a:schemeClr val="tx1"/>
                </a:solidFill>
              </a:rPr>
              <a:t>rows.th.string.strip</a:t>
            </a:r>
            <a:r>
              <a:rPr lang="en-GB" sz="1200" dirty="0">
                <a:solidFill>
                  <a:schemeClr val="tx1"/>
                </a:solidFill>
              </a:rPr>
              <a:t>()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            flag=</a:t>
            </a:r>
            <a:r>
              <a:rPr lang="en-GB" sz="1200" dirty="0" err="1">
                <a:solidFill>
                  <a:schemeClr val="tx1"/>
                </a:solidFill>
              </a:rPr>
              <a:t>flight_number.isdigit</a:t>
            </a:r>
            <a:r>
              <a:rPr lang="en-GB" sz="1200" dirty="0">
                <a:solidFill>
                  <a:schemeClr val="tx1"/>
                </a:solidFill>
              </a:rPr>
              <a:t>()</a:t>
            </a:r>
          </a:p>
          <a:p>
            <a:r>
              <a:rPr lang="en-GB" sz="120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941ED45-7042-340A-84ED-93A090A52297}"/>
              </a:ext>
            </a:extLst>
          </p:cNvPr>
          <p:cNvSpPr/>
          <p:nvPr/>
        </p:nvSpPr>
        <p:spPr>
          <a:xfrm>
            <a:off x="6096000" y="6061958"/>
            <a:ext cx="5173588" cy="475476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df.to_csv</a:t>
            </a:r>
            <a:r>
              <a:rPr lang="en-GB" sz="1400" dirty="0">
                <a:solidFill>
                  <a:schemeClr val="tx1"/>
                </a:solidFill>
              </a:rPr>
              <a:t>('spacex_web_scraped.csv', index=False)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2603</TotalTime>
  <Words>2743</Words>
  <Application>Microsoft Office PowerPoint</Application>
  <PresentationFormat>Widescreen</PresentationFormat>
  <Paragraphs>348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Abadi</vt:lpstr>
      <vt:lpstr>-apple-system</vt:lpstr>
      <vt:lpstr>Arial</vt:lpstr>
      <vt:lpstr>Calibri</vt:lpstr>
      <vt:lpstr>Calibri Light</vt:lpstr>
      <vt:lpstr>Courier New</vt:lpstr>
      <vt:lpstr>IBM Plex Mono SemiBold</vt:lpstr>
      <vt:lpstr>IBM Plex Mono Text</vt:lpstr>
      <vt:lpstr>source-serif-pro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Inna Nahmanovich</cp:lastModifiedBy>
  <cp:revision>239</cp:revision>
  <dcterms:created xsi:type="dcterms:W3CDTF">2021-04-29T18:58:34Z</dcterms:created>
  <dcterms:modified xsi:type="dcterms:W3CDTF">2023-09-21T08:30:42Z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